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3" r:id="rId6"/>
    <p:sldId id="262" r:id="rId7"/>
    <p:sldId id="261" r:id="rId8"/>
    <p:sldId id="258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FE2A-B02C-48D4-B8C3-C8AD8FF8B79E}" type="datetimeFigureOut">
              <a:rPr lang="zh-CN" altLang="en-US" smtClean="0"/>
              <a:pPr/>
              <a:t>2022/2/19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B37B-33A6-4C44-981A-6DDC2B0BA4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FE2A-B02C-48D4-B8C3-C8AD8FF8B79E}" type="datetimeFigureOut">
              <a:rPr lang="zh-CN" altLang="en-US" smtClean="0"/>
              <a:pPr/>
              <a:t>2022/2/19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B37B-33A6-4C44-981A-6DDC2B0BA4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FE2A-B02C-48D4-B8C3-C8AD8FF8B79E}" type="datetimeFigureOut">
              <a:rPr lang="zh-CN" altLang="en-US" smtClean="0"/>
              <a:pPr/>
              <a:t>2022/2/19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B37B-33A6-4C44-981A-6DDC2B0BA4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FE2A-B02C-48D4-B8C3-C8AD8FF8B79E}" type="datetimeFigureOut">
              <a:rPr lang="zh-CN" altLang="en-US" smtClean="0"/>
              <a:pPr/>
              <a:t>2022/2/19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B37B-33A6-4C44-981A-6DDC2B0BA4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FE2A-B02C-48D4-B8C3-C8AD8FF8B79E}" type="datetimeFigureOut">
              <a:rPr lang="zh-CN" altLang="en-US" smtClean="0"/>
              <a:pPr/>
              <a:t>2022/2/19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B37B-33A6-4C44-981A-6DDC2B0BA4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FE2A-B02C-48D4-B8C3-C8AD8FF8B79E}" type="datetimeFigureOut">
              <a:rPr lang="zh-CN" altLang="en-US" smtClean="0"/>
              <a:pPr/>
              <a:t>2022/2/19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B37B-33A6-4C44-981A-6DDC2B0BA4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FE2A-B02C-48D4-B8C3-C8AD8FF8B79E}" type="datetimeFigureOut">
              <a:rPr lang="zh-CN" altLang="en-US" smtClean="0"/>
              <a:pPr/>
              <a:t>2022/2/19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B37B-33A6-4C44-981A-6DDC2B0BA4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FE2A-B02C-48D4-B8C3-C8AD8FF8B79E}" type="datetimeFigureOut">
              <a:rPr lang="zh-CN" altLang="en-US" smtClean="0"/>
              <a:pPr/>
              <a:t>2022/2/19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B37B-33A6-4C44-981A-6DDC2B0BA4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FE2A-B02C-48D4-B8C3-C8AD8FF8B79E}" type="datetimeFigureOut">
              <a:rPr lang="zh-CN" altLang="en-US" smtClean="0"/>
              <a:pPr/>
              <a:t>2022/2/19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B37B-33A6-4C44-981A-6DDC2B0BA4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FE2A-B02C-48D4-B8C3-C8AD8FF8B79E}" type="datetimeFigureOut">
              <a:rPr lang="zh-CN" altLang="en-US" smtClean="0"/>
              <a:pPr/>
              <a:t>2022/2/19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B37B-33A6-4C44-981A-6DDC2B0BA4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FE2A-B02C-48D4-B8C3-C8AD8FF8B79E}" type="datetimeFigureOut">
              <a:rPr lang="zh-CN" altLang="en-US" smtClean="0"/>
              <a:pPr/>
              <a:t>2022/2/19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B37B-33A6-4C44-981A-6DDC2B0BA4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C7FE2A-B02C-48D4-B8C3-C8AD8FF8B79E}" type="datetimeFigureOut">
              <a:rPr lang="zh-CN" altLang="en-US" smtClean="0"/>
              <a:pPr/>
              <a:t>2022/2/19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1B37B-33A6-4C44-981A-6DDC2B0BA4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391023"/>
            <a:ext cx="7772400" cy="1470025"/>
          </a:xfrm>
        </p:spPr>
        <p:txBody>
          <a:bodyPr>
            <a:noAutofit/>
          </a:bodyPr>
          <a:lstStyle/>
          <a:p>
            <a:r>
              <a:rPr lang="en-US" altLang="zh-CN" sz="7200" b="1" dirty="0">
                <a:latin typeface="华文隶书" pitchFamily="2" charset="-122"/>
                <a:ea typeface="华文隶书" pitchFamily="2" charset="-122"/>
              </a:rPr>
              <a:t>Review of M7U3</a:t>
            </a:r>
            <a:r>
              <a:rPr lang="zh-CN" altLang="zh-CN" sz="7200" b="1" dirty="0">
                <a:latin typeface="华文隶书" pitchFamily="2" charset="-122"/>
                <a:ea typeface="华文隶书" pitchFamily="2" charset="-122"/>
              </a:rPr>
              <a:t/>
            </a:r>
            <a:br>
              <a:rPr lang="zh-CN" altLang="zh-CN" sz="7200" b="1" dirty="0">
                <a:latin typeface="华文隶书" pitchFamily="2" charset="-122"/>
                <a:ea typeface="华文隶书" pitchFamily="2" charset="-122"/>
              </a:rPr>
            </a:br>
            <a:endParaRPr lang="zh-CN" altLang="en-US" sz="7200" b="1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42872"/>
            <a:ext cx="8964488" cy="698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1. We are working on the ___________ (assume) that everyone invited will turn up.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It is _________ that stress is caused by too much work.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2. people from ___________cultures / a great ___________ of opinion (diverse)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3. all around the ___________ / increase ___________ warming (globe)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4. an _________ of the health care system / ________ the effectiveness of the different drugs (evaluate)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5. make an __________ description / describe the details __________/with __________ (accurate)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6. strengths and __________ / __________ a person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Times New Roman" pitchFamily="18" charset="0"/>
              </a:rPr>
              <a:t>’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 immune system / be ______ in 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maths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(weak)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7. a highly ___________ person / have a good ___________ (educate)</a:t>
            </a:r>
            <a:endParaRPr lang="zh-CN" altLang="zh-CN" sz="2800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1920" y="116632"/>
            <a:ext cx="1943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assumption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961564"/>
            <a:ext cx="15023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assumed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67744" y="1412776"/>
            <a:ext cx="12795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diverse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60232" y="1393612"/>
            <a:ext cx="15199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diversity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55776" y="2204864"/>
            <a:ext cx="10021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globe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84168" y="2204864"/>
            <a:ext cx="11224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global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7584" y="3068960"/>
            <a:ext cx="17812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evaluation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00192" y="3121804"/>
            <a:ext cx="14606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evaluate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19672" y="3933056"/>
            <a:ext cx="14991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accurate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9512" y="4365104"/>
            <a:ext cx="17780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accurately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99792" y="4293096"/>
            <a:ext cx="15584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accuracy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80784" y="4777988"/>
            <a:ext cx="19191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weaknesses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310086" y="4797152"/>
            <a:ext cx="13420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weaken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952011" y="5210036"/>
            <a:ext cx="9829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weak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619672" y="5642084"/>
            <a:ext cx="15616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educated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804248" y="5589240"/>
            <a:ext cx="16818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education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07504" y="112558"/>
            <a:ext cx="8964488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8. The book _______ to in his article is a good ___________ book to all of us. (refer)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9. She was ___________ at the prospect of travelling alone./ set ______ bells ringing (alarm)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10. She is very ___________ in her work because she gained a high level of ___________ in English. (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有能力的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)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11. Learning that he was found on an __________ farm, he was ___________ to despair. (abandon)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12. Because he left school with no formal __________, he thought he was not __________ to comment. (qualify)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13. It is ____________(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承认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) that these comments are not directly __________ (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相关的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)to this enquiry.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14. _________ instructions / be ___________ designed for children (specific)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07704" y="188640"/>
            <a:ext cx="14444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referred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76256" y="188640"/>
            <a:ext cx="16031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reference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07704" y="1033572"/>
            <a:ext cx="14606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alarmed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1412776"/>
            <a:ext cx="11015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alarm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11760" y="1825660"/>
            <a:ext cx="17812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competent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11760" y="2276872"/>
            <a:ext cx="19784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competence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36096" y="2636912"/>
            <a:ext cx="18838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abandoned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7584" y="3140968"/>
            <a:ext cx="18838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abandoned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84168" y="3573016"/>
            <a:ext cx="21210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qualification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85574" y="4005064"/>
            <a:ext cx="15424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qualified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59632" y="4437112"/>
            <a:ext cx="23599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acknowledged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31640" y="4869160"/>
            <a:ext cx="14333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relevant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1560" y="5301208"/>
            <a:ext cx="13195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specific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88024" y="5301208"/>
            <a:ext cx="18774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specifically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-94666"/>
            <a:ext cx="9144000" cy="7124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524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claim 1.6 million lives _______________</a:t>
            </a:r>
          </a:p>
          <a:p>
            <a:pPr marL="0" marR="0" lvl="0" indent="1524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claim the money discovered in the library__________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1524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claim to be an expert_________________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1524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2. address the letter for me _________________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1524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address the problem_________________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1524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address a meeting _________________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1524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3. withdraw $40 from our bank account_________________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1524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withdraw from college _________________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1524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4. correspond with/to your words_________________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1524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correspond with him twice a month_________________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1524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5. make an outline of the lecture_________________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07904" y="0"/>
            <a:ext cx="36952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夺走</a:t>
            </a:r>
            <a:r>
              <a:rPr lang="en-US" altLang="zh-CN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600,000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的生命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56176" y="692696"/>
            <a:ext cx="27655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认领在图书馆发现的钱</a:t>
            </a:r>
            <a:endParaRPr lang="zh-CN" altLang="en-US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19872" y="1268760"/>
            <a:ext cx="2709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声称是一位专家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39952" y="1916832"/>
            <a:ext cx="37914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把这封信的地址写给我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47864" y="2492896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解决问题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59832" y="3140968"/>
            <a:ext cx="2709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在会议上做演讲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96136" y="3841884"/>
            <a:ext cx="32768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从银行账户取出</a:t>
            </a:r>
            <a:r>
              <a:rPr lang="en-US" altLang="zh-CN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40</a:t>
            </a:r>
            <a:r>
              <a:rPr lang="zh-CN" alt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美元</a:t>
            </a:r>
            <a:endParaRPr lang="zh-CN" altLang="en-US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79912" y="443711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退学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04048" y="5085184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与你的话相符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52120" y="5661248"/>
            <a:ext cx="3430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一个月和他通信两次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60032" y="6334780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写出演讲提纲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119617"/>
            <a:ext cx="9144000" cy="6477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6. the leading brand_________________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7. at one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Times New Roman" pitchFamily="18" charset="0"/>
              </a:rPr>
              <a:t>’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 command_________________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8. convincing statistics_________________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9. up to date_________________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10. a false passport _________________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11. a phone booth_________________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12. drop out_________________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13. be explicit about _________________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14. a lifetime of experience_________________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15. a single bulb _________________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75856" y="188640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一流品牌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47864" y="764704"/>
            <a:ext cx="2709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听候某人的吩咐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35896" y="1556792"/>
            <a:ext cx="2709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令人信服的数据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95736" y="2204864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最新的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75856" y="2780928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假护照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31840" y="3429000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一个电话亭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67744" y="407707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退学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91880" y="4653136"/>
            <a:ext cx="27061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对</a:t>
            </a:r>
            <a:r>
              <a:rPr lang="en-US" altLang="zh-CN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直言不讳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55976" y="5301208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一生的经验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15816" y="5949280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一盏灯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156110"/>
            <a:ext cx="8892480" cy="7017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16. a random sample of _________________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17. comb through_________________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18. click his fingers at _________________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19. a bunch of flowers_________________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20. bother to do 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sth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_________________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21. get corrected _________________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22. a bus terminal _________________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23. a hotel on Fifth Avenue _________________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three possible avenues of research _________________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an avenue of limes _________________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/>
            </a:r>
            <a:b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</a:b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07904" y="260648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随机抽取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43808" y="90872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梳理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19872" y="1556792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打个响指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67944" y="4797152"/>
            <a:ext cx="381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第五大道上的一家旅馆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92080" y="5373216"/>
            <a:ext cx="3430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三种可能的研究途径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71800" y="4077072"/>
            <a:ext cx="2709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公共汽车终点站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83768" y="3501008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得到纠正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31840" y="2852936"/>
            <a:ext cx="2345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费心去做</a:t>
            </a:r>
            <a:r>
              <a:rPr lang="en-US" altLang="zh-CN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47864" y="2132856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一束花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31840" y="6021288"/>
            <a:ext cx="37914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一条石灰铺成的林荫道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0" y="44624"/>
          <a:ext cx="9144000" cy="6949440"/>
        </p:xfrm>
        <a:graphic>
          <a:graphicData uri="http://schemas.openxmlformats.org/drawingml/2006/table">
            <a:tbl>
              <a:tblPr/>
              <a:tblGrid>
                <a:gridCol w="3491880"/>
                <a:gridCol w="5652120"/>
              </a:tblGrid>
              <a:tr h="666936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latin typeface="Times New Roman"/>
                          <a:ea typeface="宋体"/>
                          <a:cs typeface="Times New Roman"/>
                        </a:rPr>
                        <a:t>1. </a:t>
                      </a:r>
                      <a:r>
                        <a:rPr lang="zh-CN" sz="2400" kern="0">
                          <a:latin typeface="Times New Roman"/>
                          <a:ea typeface="宋体"/>
                          <a:cs typeface="Times New Roman"/>
                        </a:rPr>
                        <a:t>为了</a:t>
                      </a:r>
                      <a:r>
                        <a:rPr lang="zh-CN" sz="2400" kern="0" smtClean="0">
                          <a:latin typeface="Times New Roman"/>
                          <a:ea typeface="宋体"/>
                          <a:cs typeface="Times New Roman"/>
                        </a:rPr>
                        <a:t>让中国</a:t>
                      </a:r>
                      <a:r>
                        <a:rPr lang="zh-CN" sz="2400" kern="0" dirty="0">
                          <a:latin typeface="Times New Roman"/>
                          <a:ea typeface="宋体"/>
                          <a:cs typeface="Times New Roman"/>
                        </a:rPr>
                        <a:t>的传统活着</a:t>
                      </a:r>
                      <a:endParaRPr lang="zh-CN" sz="24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latin typeface="Times New Roman"/>
                          <a:ea typeface="宋体"/>
                          <a:cs typeface="Times New Roman"/>
                        </a:rPr>
                        <a:t>2. </a:t>
                      </a:r>
                      <a:r>
                        <a:rPr lang="zh-CN" sz="2400" kern="0" dirty="0">
                          <a:latin typeface="Times New Roman"/>
                          <a:ea typeface="宋体"/>
                          <a:cs typeface="Times New Roman"/>
                        </a:rPr>
                        <a:t>向您致以我诚挚的邀请</a:t>
                      </a:r>
                      <a:endParaRPr lang="zh-CN" sz="24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latin typeface="Times New Roman"/>
                          <a:ea typeface="宋体"/>
                          <a:cs typeface="Times New Roman"/>
                        </a:rPr>
                        <a:t>3. </a:t>
                      </a:r>
                      <a:r>
                        <a:rPr lang="zh-CN" sz="2400" kern="0" dirty="0">
                          <a:latin typeface="Times New Roman"/>
                          <a:ea typeface="宋体"/>
                          <a:cs typeface="Times New Roman"/>
                        </a:rPr>
                        <a:t>预定在</a:t>
                      </a:r>
                      <a:r>
                        <a:rPr lang="en-US" sz="2400" kern="0" dirty="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zh-CN" sz="2400" kern="0" dirty="0">
                          <a:latin typeface="Times New Roman"/>
                          <a:ea typeface="宋体"/>
                          <a:cs typeface="Times New Roman"/>
                        </a:rPr>
                        <a:t>月</a:t>
                      </a:r>
                      <a:r>
                        <a:rPr lang="en-US" sz="2400" kern="0" dirty="0">
                          <a:latin typeface="Times New Roman"/>
                          <a:ea typeface="宋体"/>
                          <a:cs typeface="Times New Roman"/>
                        </a:rPr>
                        <a:t>25</a:t>
                      </a:r>
                      <a:r>
                        <a:rPr lang="zh-CN" sz="2400" kern="0" dirty="0">
                          <a:latin typeface="Times New Roman"/>
                          <a:ea typeface="宋体"/>
                          <a:cs typeface="Times New Roman"/>
                        </a:rPr>
                        <a:t>日</a:t>
                      </a:r>
                      <a:endParaRPr lang="zh-CN" sz="24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latin typeface="Times New Roman"/>
                          <a:ea typeface="宋体"/>
                          <a:cs typeface="Times New Roman"/>
                        </a:rPr>
                        <a:t>4. </a:t>
                      </a:r>
                      <a:r>
                        <a:rPr lang="zh-CN" sz="2400" kern="0" dirty="0">
                          <a:latin typeface="Times New Roman"/>
                          <a:ea typeface="宋体"/>
                          <a:cs typeface="Times New Roman"/>
                        </a:rPr>
                        <a:t>向你表示最热烈的欢迎</a:t>
                      </a:r>
                      <a:endParaRPr lang="zh-CN" sz="24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latin typeface="Times New Roman"/>
                          <a:ea typeface="宋体"/>
                          <a:cs typeface="Times New Roman"/>
                        </a:rPr>
                        <a:t>5. </a:t>
                      </a:r>
                      <a:r>
                        <a:rPr lang="zh-CN" sz="2400" kern="0" dirty="0">
                          <a:latin typeface="Times New Roman"/>
                          <a:ea typeface="宋体"/>
                          <a:cs typeface="Times New Roman"/>
                        </a:rPr>
                        <a:t>和你住在同一个屋檐下，我感到很荣幸</a:t>
                      </a:r>
                      <a:endParaRPr lang="zh-CN" sz="24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latin typeface="Times New Roman"/>
                          <a:ea typeface="宋体"/>
                          <a:cs typeface="Times New Roman"/>
                        </a:rPr>
                        <a:t>6. </a:t>
                      </a:r>
                      <a:r>
                        <a:rPr lang="zh-CN" sz="2400" kern="0" dirty="0">
                          <a:latin typeface="Times New Roman"/>
                          <a:ea typeface="宋体"/>
                          <a:cs typeface="Times New Roman"/>
                        </a:rPr>
                        <a:t>尝一尝中国的传统食物</a:t>
                      </a:r>
                      <a:endParaRPr lang="zh-CN" sz="24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latin typeface="Times New Roman"/>
                          <a:ea typeface="宋体"/>
                          <a:cs typeface="Times New Roman"/>
                        </a:rPr>
                        <a:t>7. </a:t>
                      </a:r>
                      <a:r>
                        <a:rPr lang="zh-CN" sz="2400" kern="0" dirty="0">
                          <a:latin typeface="Times New Roman"/>
                          <a:ea typeface="宋体"/>
                          <a:cs typeface="Times New Roman"/>
                        </a:rPr>
                        <a:t>用不同类型的音乐娱乐你的耳朵</a:t>
                      </a:r>
                      <a:endParaRPr lang="zh-CN" sz="24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latin typeface="Times New Roman"/>
                          <a:ea typeface="宋体"/>
                          <a:cs typeface="Times New Roman"/>
                        </a:rPr>
                        <a:t>8. </a:t>
                      </a:r>
                      <a:r>
                        <a:rPr lang="zh-CN" sz="2400" kern="0" dirty="0">
                          <a:latin typeface="Times New Roman"/>
                          <a:ea typeface="宋体"/>
                          <a:cs typeface="Times New Roman"/>
                        </a:rPr>
                        <a:t>为彼此创造美好的回忆</a:t>
                      </a:r>
                      <a:endParaRPr lang="zh-CN" sz="24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latin typeface="Times New Roman"/>
                          <a:ea typeface="宋体"/>
                          <a:cs typeface="Times New Roman"/>
                        </a:rPr>
                        <a:t>9. </a:t>
                      </a:r>
                      <a:r>
                        <a:rPr lang="zh-CN" sz="2400" kern="0" dirty="0">
                          <a:latin typeface="Times New Roman"/>
                          <a:ea typeface="宋体"/>
                          <a:cs typeface="Times New Roman"/>
                        </a:rPr>
                        <a:t>为了掌握好知识，要暂时勤奋工作</a:t>
                      </a:r>
                      <a:endParaRPr lang="zh-CN" sz="24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latin typeface="Times New Roman"/>
                          <a:ea typeface="宋体"/>
                          <a:cs typeface="Times New Roman"/>
                        </a:rPr>
                        <a:t>10. </a:t>
                      </a:r>
                      <a:r>
                        <a:rPr lang="zh-CN" sz="2400" kern="0" dirty="0">
                          <a:latin typeface="Times New Roman"/>
                          <a:ea typeface="宋体"/>
                          <a:cs typeface="Times New Roman"/>
                        </a:rPr>
                        <a:t>被我理想的大学录取</a:t>
                      </a:r>
                      <a:endParaRPr lang="zh-CN" sz="24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latin typeface="Times New Roman"/>
                          <a:ea typeface="宋体"/>
                          <a:cs typeface="Times New Roman"/>
                        </a:rPr>
                        <a:t>11. </a:t>
                      </a:r>
                      <a:r>
                        <a:rPr lang="zh-CN" sz="2400" kern="0" dirty="0">
                          <a:latin typeface="Times New Roman"/>
                          <a:ea typeface="宋体"/>
                          <a:cs typeface="Times New Roman"/>
                        </a:rPr>
                        <a:t>拥有光明的未来和有意义的生活</a:t>
                      </a:r>
                      <a:endParaRPr lang="zh-CN" sz="24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latin typeface="Times New Roman"/>
                          <a:ea typeface="宋体"/>
                          <a:cs typeface="Times New Roman"/>
                        </a:rPr>
                        <a:t>12. </a:t>
                      </a:r>
                      <a:r>
                        <a:rPr lang="zh-CN" sz="2400" kern="0" dirty="0">
                          <a:latin typeface="Times New Roman"/>
                          <a:ea typeface="宋体"/>
                          <a:cs typeface="Times New Roman"/>
                        </a:rPr>
                        <a:t>一场以建设美丽校园为主题的绘画比赛</a:t>
                      </a:r>
                      <a:endParaRPr lang="zh-CN" sz="24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latin typeface="Times New Roman"/>
                          <a:ea typeface="宋体"/>
                          <a:cs typeface="Times New Roman"/>
                        </a:rPr>
                        <a:t>13. </a:t>
                      </a:r>
                      <a:r>
                        <a:rPr lang="zh-CN" sz="2400" kern="0" dirty="0">
                          <a:latin typeface="Times New Roman"/>
                          <a:ea typeface="宋体"/>
                          <a:cs typeface="Times New Roman"/>
                        </a:rPr>
                        <a:t>获得展示照片的机会</a:t>
                      </a:r>
                      <a:endParaRPr lang="zh-CN" sz="2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2400" b="1" kern="0" dirty="0">
                          <a:latin typeface="Times New Roman"/>
                          <a:ea typeface="宋体"/>
                          <a:cs typeface="Times New Roman"/>
                        </a:rPr>
                        <a:t>in a gesture to </a:t>
                      </a:r>
                      <a:r>
                        <a:rPr lang="en-US" sz="2400" kern="0" dirty="0">
                          <a:latin typeface="Times New Roman"/>
                          <a:ea typeface="宋体"/>
                          <a:cs typeface="Times New Roman"/>
                        </a:rPr>
                        <a:t>keep Chinese traditions alive</a:t>
                      </a:r>
                      <a:endParaRPr lang="zh-CN" sz="24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2400" b="1" kern="0" dirty="0">
                          <a:latin typeface="Times New Roman"/>
                          <a:ea typeface="宋体"/>
                          <a:cs typeface="Times New Roman"/>
                        </a:rPr>
                        <a:t>extend</a:t>
                      </a:r>
                      <a:r>
                        <a:rPr lang="en-US" sz="2400" kern="0" dirty="0">
                          <a:latin typeface="Times New Roman"/>
                          <a:ea typeface="宋体"/>
                          <a:cs typeface="Times New Roman"/>
                        </a:rPr>
                        <a:t> my great sincere invitation to you</a:t>
                      </a:r>
                      <a:endParaRPr lang="zh-CN" sz="24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2400" b="1" kern="0" dirty="0">
                          <a:latin typeface="Times New Roman"/>
                          <a:ea typeface="宋体"/>
                          <a:cs typeface="Times New Roman"/>
                        </a:rPr>
                        <a:t>be scheduled on</a:t>
                      </a:r>
                      <a:r>
                        <a:rPr lang="en-US" sz="2400" kern="0" dirty="0">
                          <a:latin typeface="Times New Roman"/>
                          <a:ea typeface="宋体"/>
                          <a:cs typeface="Times New Roman"/>
                        </a:rPr>
                        <a:t> February 25</a:t>
                      </a:r>
                      <a:r>
                        <a:rPr lang="en-US" sz="2400" kern="0" baseline="30000" dirty="0">
                          <a:latin typeface="Times New Roman"/>
                          <a:ea typeface="宋体"/>
                          <a:cs typeface="Times New Roman"/>
                        </a:rPr>
                        <a:t>th</a:t>
                      </a:r>
                      <a:r>
                        <a:rPr lang="en-US" sz="2400" kern="0" dirty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endParaRPr lang="zh-CN" sz="24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2400" kern="0" dirty="0">
                          <a:latin typeface="Times New Roman"/>
                          <a:ea typeface="宋体"/>
                          <a:cs typeface="Times New Roman"/>
                        </a:rPr>
                        <a:t>extend to you my warmest welcome</a:t>
                      </a:r>
                      <a:endParaRPr lang="zh-CN" sz="24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2400" b="1" kern="0" dirty="0">
                          <a:latin typeface="Times New Roman"/>
                          <a:ea typeface="宋体"/>
                          <a:cs typeface="Times New Roman"/>
                        </a:rPr>
                        <a:t>feel honored to</a:t>
                      </a:r>
                      <a:r>
                        <a:rPr lang="en-US" sz="2400" kern="0" dirty="0">
                          <a:latin typeface="Times New Roman"/>
                          <a:ea typeface="宋体"/>
                          <a:cs typeface="Times New Roman"/>
                        </a:rPr>
                        <a:t> live under the same roof with you</a:t>
                      </a:r>
                      <a:endParaRPr lang="zh-CN" sz="24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2400" b="1" kern="0" dirty="0">
                          <a:latin typeface="Times New Roman"/>
                          <a:ea typeface="宋体"/>
                          <a:cs typeface="Times New Roman"/>
                        </a:rPr>
                        <a:t>have a taste of </a:t>
                      </a:r>
                      <a:r>
                        <a:rPr lang="en-US" sz="2400" kern="0" dirty="0">
                          <a:latin typeface="Times New Roman"/>
                          <a:ea typeface="宋体"/>
                          <a:cs typeface="Times New Roman"/>
                        </a:rPr>
                        <a:t>Chinese traditional food</a:t>
                      </a:r>
                      <a:endParaRPr lang="zh-CN" sz="24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2400" kern="0" dirty="0">
                          <a:latin typeface="Times New Roman"/>
                          <a:ea typeface="宋体"/>
                          <a:cs typeface="Times New Roman"/>
                        </a:rPr>
                        <a:t>entertain your ear with diverse genres of music</a:t>
                      </a:r>
                      <a:endParaRPr lang="zh-CN" sz="24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2400" kern="0" dirty="0">
                          <a:latin typeface="Times New Roman"/>
                          <a:ea typeface="宋体"/>
                          <a:cs typeface="Times New Roman"/>
                        </a:rPr>
                        <a:t>create </a:t>
                      </a:r>
                      <a:r>
                        <a:rPr lang="en-US" sz="2400" b="1" kern="0" dirty="0">
                          <a:latin typeface="Times New Roman"/>
                          <a:ea typeface="宋体"/>
                          <a:cs typeface="Times New Roman"/>
                        </a:rPr>
                        <a:t>fond memories</a:t>
                      </a:r>
                      <a:r>
                        <a:rPr lang="en-US" sz="2400" kern="0" dirty="0">
                          <a:latin typeface="Times New Roman"/>
                          <a:ea typeface="宋体"/>
                          <a:cs typeface="Times New Roman"/>
                        </a:rPr>
                        <a:t> for each other</a:t>
                      </a:r>
                      <a:endParaRPr lang="zh-CN" sz="24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2400" kern="0" dirty="0">
                          <a:latin typeface="Times New Roman"/>
                          <a:ea typeface="宋体"/>
                          <a:cs typeface="Times New Roman"/>
                        </a:rPr>
                        <a:t>work </a:t>
                      </a:r>
                      <a:r>
                        <a:rPr lang="en-US" sz="2400" b="1" kern="0" dirty="0">
                          <a:latin typeface="Times New Roman"/>
                          <a:ea typeface="宋体"/>
                          <a:cs typeface="Times New Roman"/>
                        </a:rPr>
                        <a:t>diligently</a:t>
                      </a:r>
                      <a:r>
                        <a:rPr lang="en-US" sz="2400" kern="0" dirty="0">
                          <a:latin typeface="Times New Roman"/>
                          <a:ea typeface="宋体"/>
                          <a:cs typeface="Times New Roman"/>
                        </a:rPr>
                        <a:t> for the time being to </a:t>
                      </a:r>
                      <a:r>
                        <a:rPr lang="en-US" sz="2400" b="1" kern="0" dirty="0">
                          <a:latin typeface="Times New Roman"/>
                          <a:ea typeface="宋体"/>
                          <a:cs typeface="Times New Roman"/>
                        </a:rPr>
                        <a:t>have a good command of </a:t>
                      </a:r>
                      <a:r>
                        <a:rPr lang="en-US" sz="2400" kern="0" dirty="0">
                          <a:latin typeface="Times New Roman"/>
                          <a:ea typeface="宋体"/>
                          <a:cs typeface="Times New Roman"/>
                        </a:rPr>
                        <a:t>knowledge</a:t>
                      </a:r>
                      <a:endParaRPr lang="zh-CN" sz="24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2400" b="1" kern="0" dirty="0">
                          <a:latin typeface="Times New Roman"/>
                          <a:ea typeface="宋体"/>
                          <a:cs typeface="Times New Roman"/>
                        </a:rPr>
                        <a:t>be admitted to</a:t>
                      </a:r>
                      <a:r>
                        <a:rPr lang="en-US" sz="2400" kern="0" dirty="0">
                          <a:latin typeface="Times New Roman"/>
                          <a:ea typeface="宋体"/>
                          <a:cs typeface="Times New Roman"/>
                        </a:rPr>
                        <a:t> my ideal university</a:t>
                      </a:r>
                      <a:endParaRPr lang="zh-CN" sz="24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2400" kern="0" dirty="0">
                          <a:latin typeface="Times New Roman"/>
                          <a:ea typeface="宋体"/>
                          <a:cs typeface="Times New Roman"/>
                        </a:rPr>
                        <a:t>have a bright future and a meaningful life</a:t>
                      </a:r>
                      <a:endParaRPr lang="zh-CN" sz="24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2400" kern="0" dirty="0">
                          <a:latin typeface="Times New Roman"/>
                          <a:ea typeface="宋体"/>
                          <a:cs typeface="Times New Roman"/>
                        </a:rPr>
                        <a:t>a painting competition </a:t>
                      </a:r>
                      <a:r>
                        <a:rPr lang="en-US" sz="2400" b="1" kern="0" dirty="0">
                          <a:latin typeface="Times New Roman"/>
                          <a:ea typeface="宋体"/>
                          <a:cs typeface="Times New Roman"/>
                        </a:rPr>
                        <a:t>with the theme of</a:t>
                      </a:r>
                      <a:r>
                        <a:rPr lang="en-US" sz="2400" kern="0" dirty="0">
                          <a:latin typeface="Times New Roman"/>
                          <a:ea typeface="宋体"/>
                          <a:cs typeface="Times New Roman"/>
                        </a:rPr>
                        <a:t> building a beautiful campus</a:t>
                      </a:r>
                      <a:endParaRPr lang="zh-CN" sz="24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2400" b="1" kern="0" dirty="0">
                          <a:latin typeface="Times New Roman"/>
                          <a:ea typeface="宋体"/>
                          <a:cs typeface="Times New Roman"/>
                        </a:rPr>
                        <a:t>be awarded a chance</a:t>
                      </a:r>
                      <a:r>
                        <a:rPr lang="en-US" sz="2400" kern="0" dirty="0">
                          <a:latin typeface="Times New Roman"/>
                          <a:ea typeface="宋体"/>
                          <a:cs typeface="Times New Roman"/>
                        </a:rPr>
                        <a:t> to present their pictures</a:t>
                      </a:r>
                      <a:endParaRPr lang="zh-CN" sz="2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-152247"/>
            <a:ext cx="9144000" cy="7109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1. Tom noticed the flame was reaching up. Frozen with fear, he stood rooted to the spot and held Jane's hand tightly. Both of them were coughing heavily. 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汤姆注意到火焰在上升。他吓呆了，站在那里，紧紧地握着简的手。两人都咳得厉害。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C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2. Jane tried to protect her nose from the choking smoke and shook her head. She hit against the door again and again.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简试图保护自己的鼻子不受呛人的烟的伤害，摇了摇头。她一次又一次地撞门。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C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3. A sense of strength immediately replaced the fear and anxiety in Jane's mind.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一种力量的感觉立刻取代了简心中的恐惧和焦虑。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C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4. They forced the door open with all their strength. Sure enough, </a:t>
            </a:r>
            <a:r>
              <a:rPr lang="en-US" altLang="zh-CN" sz="2400" b="1" dirty="0" err="1">
                <a:solidFill>
                  <a:srgbClr val="C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Makcik</a:t>
            </a:r>
            <a:r>
              <a:rPr lang="en-US" altLang="zh-CN" sz="2400" b="1" dirty="0">
                <a:solidFill>
                  <a:srgbClr val="C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was inside the room, lying in bed, unconscious.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他们用尽全力把门推开。果然，马克西克在房间里，躺在床上，不省人事。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C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5. People in the neighborhood felt relieved and Jane and Tom were very happy.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邻居们都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松了一口气，简和汤姆也很高兴。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1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1076</Words>
  <Application>Microsoft Office PowerPoint</Application>
  <PresentationFormat>全屏显示(4:3)</PresentationFormat>
  <Paragraphs>145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Review of M7U3 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Review of M7U3 </dc:title>
  <dc:creator>user</dc:creator>
  <cp:lastModifiedBy>user</cp:lastModifiedBy>
  <cp:revision>6</cp:revision>
  <dcterms:created xsi:type="dcterms:W3CDTF">2022-02-19T10:48:14Z</dcterms:created>
  <dcterms:modified xsi:type="dcterms:W3CDTF">2022-02-19T11:43:02Z</dcterms:modified>
</cp:coreProperties>
</file>